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38" r:id="rId1"/>
  </p:sldMasterIdLst>
  <p:notesMasterIdLst>
    <p:notesMasterId r:id="rId21"/>
  </p:notesMasterIdLst>
  <p:sldIdLst>
    <p:sldId id="256" r:id="rId2"/>
    <p:sldId id="276" r:id="rId3"/>
    <p:sldId id="257" r:id="rId4"/>
    <p:sldId id="258" r:id="rId5"/>
    <p:sldId id="259" r:id="rId6"/>
    <p:sldId id="260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D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n Diaz valcuende" userId="7170027067335d46" providerId="LiveId" clId="{C4D71362-9647-4675-9940-99FC587EB087}"/>
    <pc:docChg chg="modSld">
      <pc:chgData name="Ivan Diaz valcuende" userId="7170027067335d46" providerId="LiveId" clId="{C4D71362-9647-4675-9940-99FC587EB087}" dt="2025-07-25T11:00:57.998" v="12" actId="1076"/>
      <pc:docMkLst>
        <pc:docMk/>
      </pc:docMkLst>
      <pc:sldChg chg="modSp mod">
        <pc:chgData name="Ivan Diaz valcuende" userId="7170027067335d46" providerId="LiveId" clId="{C4D71362-9647-4675-9940-99FC587EB087}" dt="2025-07-25T11:00:57.998" v="12" actId="1076"/>
        <pc:sldMkLst>
          <pc:docMk/>
          <pc:sldMk cId="231755188" sldId="257"/>
        </pc:sldMkLst>
        <pc:spChg chg="mod">
          <ac:chgData name="Ivan Diaz valcuende" userId="7170027067335d46" providerId="LiveId" clId="{C4D71362-9647-4675-9940-99FC587EB087}" dt="2025-07-25T11:00:52.181" v="11" actId="20577"/>
          <ac:spMkLst>
            <pc:docMk/>
            <pc:sldMk cId="231755188" sldId="257"/>
            <ac:spMk id="2" creationId="{51AE6324-A8BB-3A54-BF2A-E3507DBFC021}"/>
          </ac:spMkLst>
        </pc:spChg>
        <pc:spChg chg="mod">
          <ac:chgData name="Ivan Diaz valcuende" userId="7170027067335d46" providerId="LiveId" clId="{C4D71362-9647-4675-9940-99FC587EB087}" dt="2025-07-25T11:00:57.998" v="12" actId="1076"/>
          <ac:spMkLst>
            <pc:docMk/>
            <pc:sldMk cId="231755188" sldId="257"/>
            <ac:spMk id="3" creationId="{6BD9976C-84EF-7D8D-43BA-0174CF634CF9}"/>
          </ac:spMkLst>
        </pc:spChg>
      </pc:sldChg>
      <pc:sldChg chg="modSp mod">
        <pc:chgData name="Ivan Diaz valcuende" userId="7170027067335d46" providerId="LiveId" clId="{C4D71362-9647-4675-9940-99FC587EB087}" dt="2025-07-25T11:00:47.160" v="1" actId="20577"/>
        <pc:sldMkLst>
          <pc:docMk/>
          <pc:sldMk cId="593237906" sldId="258"/>
        </pc:sldMkLst>
        <pc:spChg chg="mod">
          <ac:chgData name="Ivan Diaz valcuende" userId="7170027067335d46" providerId="LiveId" clId="{C4D71362-9647-4675-9940-99FC587EB087}" dt="2025-07-25T11:00:47.160" v="1" actId="20577"/>
          <ac:spMkLst>
            <pc:docMk/>
            <pc:sldMk cId="593237906" sldId="258"/>
            <ac:spMk id="2" creationId="{EAC5450F-EE02-B626-079E-5915A7B0D1B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74C5DE-AADF-4839-8898-A110C0B4DEA9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BD4890-B5F3-4EF9-AA10-059D94D0273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5727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D4890-B5F3-4EF9-AA10-059D94D0273A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4058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D4890-B5F3-4EF9-AA10-059D94D0273A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56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BD4890-B5F3-4EF9-AA10-059D94D0273A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8208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521432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3008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333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2375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5006717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2025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319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66393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5872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48202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22444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AF1B610-936C-4859-87F0-BD9CA196A5C8}" type="datetimeFigureOut">
              <a:rPr lang="es-ES" smtClean="0"/>
              <a:t>28/08/2025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C1ECD17-A77A-41AA-BFBB-3A496C4866A1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4693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8.png"/><Relationship Id="rId7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FE9EA4-626F-E413-009B-C06A157BFB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0543" y="3088712"/>
            <a:ext cx="9144000" cy="1712298"/>
          </a:xfrm>
        </p:spPr>
        <p:txBody>
          <a:bodyPr>
            <a:normAutofit fontScale="90000"/>
          </a:bodyPr>
          <a:lstStyle/>
          <a:p>
            <a:r>
              <a:rPr lang="es-ES" dirty="0"/>
              <a:t>PLAN DE SOSTENIBILIDAD TURÍSTICA DE VALDERREDIBLE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00DD232-B7C5-3BA8-760A-C36E7F8B41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15085" y="5107193"/>
            <a:ext cx="3229896" cy="428368"/>
          </a:xfrm>
        </p:spPr>
        <p:txBody>
          <a:bodyPr>
            <a:normAutofit lnSpcReduction="10000"/>
          </a:bodyPr>
          <a:lstStyle/>
          <a:p>
            <a:r>
              <a:rPr lang="es-ES" dirty="0"/>
              <a:t>Iván Díaz Valcuende</a:t>
            </a:r>
          </a:p>
        </p:txBody>
      </p:sp>
      <p:pic>
        <p:nvPicPr>
          <p:cNvPr id="23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15E910B1-F89C-1D3D-7CF4-F20485477D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742" y="6292800"/>
            <a:ext cx="2349672" cy="487075"/>
          </a:xfrm>
          <a:prstGeom prst="rect">
            <a:avLst/>
          </a:prstGeom>
        </p:spPr>
      </p:pic>
      <p:pic>
        <p:nvPicPr>
          <p:cNvPr id="4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F6AEAB91-8A72-C597-691E-FB6B00144C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006" y="6291276"/>
            <a:ext cx="2042160" cy="487075"/>
          </a:xfrm>
          <a:prstGeom prst="rect">
            <a:avLst/>
          </a:prstGeom>
        </p:spPr>
      </p:pic>
      <p:pic>
        <p:nvPicPr>
          <p:cNvPr id="7" name="Imagen 6" descr="Texto&#10;&#10;El contenido generado por IA puede ser incorrecto.">
            <a:extLst>
              <a:ext uri="{FF2B5EF4-FFF2-40B4-BE49-F238E27FC236}">
                <a16:creationId xmlns:a16="http://schemas.microsoft.com/office/drawing/2014/main" id="{0AFBA729-9D9E-A599-E763-FBCFE8F709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990" y="6292800"/>
            <a:ext cx="830752" cy="466755"/>
          </a:xfrm>
          <a:prstGeom prst="rect">
            <a:avLst/>
          </a:prstGeom>
        </p:spPr>
      </p:pic>
      <p:pic>
        <p:nvPicPr>
          <p:cNvPr id="8" name="Imagen 7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507674EE-DE01-D5FB-FCBF-28CF101874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43318" y="6291276"/>
            <a:ext cx="386715" cy="5429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78136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33C554-C376-CEE6-02C6-CF4A5BBB1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792480"/>
            <a:ext cx="9601200" cy="3581400"/>
          </a:xfrm>
        </p:spPr>
        <p:txBody>
          <a:bodyPr>
            <a:normAutofit/>
          </a:bodyPr>
          <a:lstStyle/>
          <a:p>
            <a:pPr algn="ctr"/>
            <a:r>
              <a:rPr lang="es-ES" sz="2500" b="1" dirty="0"/>
              <a:t>Planta General: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BBBC3F0D-6334-B081-7CEE-55D9B0B14DF8}"/>
              </a:ext>
            </a:extLst>
          </p:cNvPr>
          <p:cNvSpPr txBox="1">
            <a:spLocks/>
          </p:cNvSpPr>
          <p:nvPr/>
        </p:nvSpPr>
        <p:spPr>
          <a:xfrm>
            <a:off x="1371600" y="184355"/>
            <a:ext cx="9601200" cy="985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000" b="1" dirty="0"/>
              <a:t>Núcleo turístico de Polientes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A647AAE-5511-B082-8C65-797566FA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904" y="1280161"/>
            <a:ext cx="7987296" cy="5012132"/>
          </a:xfrm>
          <a:prstGeom prst="rect">
            <a:avLst/>
          </a:prstGeom>
        </p:spPr>
      </p:pic>
      <p:pic>
        <p:nvPicPr>
          <p:cNvPr id="2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DACB6972-91F5-63FD-2BB9-0C727A62E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5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B39F84BF-4FD6-2EFC-943D-94B3DC28B3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7" name="Imagen 6" descr="Texto&#10;&#10;El contenido generado por IA puede ser incorrecto.">
            <a:extLst>
              <a:ext uri="{FF2B5EF4-FFF2-40B4-BE49-F238E27FC236}">
                <a16:creationId xmlns:a16="http://schemas.microsoft.com/office/drawing/2014/main" id="{EC8B14C3-4D07-3D32-1028-0AB658A64A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8" name="Imagen 7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D796F69C-FCEB-EA01-4A9C-0982812E6E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25810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31CA89CE-A263-83D3-9DC6-E9E17550F56E}"/>
              </a:ext>
            </a:extLst>
          </p:cNvPr>
          <p:cNvSpPr txBox="1">
            <a:spLocks/>
          </p:cNvSpPr>
          <p:nvPr/>
        </p:nvSpPr>
        <p:spPr>
          <a:xfrm>
            <a:off x="1371600" y="184355"/>
            <a:ext cx="9601200" cy="985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000" b="1" dirty="0"/>
              <a:t>Núcleo turístico de Polientes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F51DBA02-E94D-6582-5144-B5D532FC7B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4240" y="883920"/>
            <a:ext cx="11186160" cy="3581400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/>
              <a:t>Adaptación al cambio climático de las redes de saneamiento. Planta:</a:t>
            </a:r>
          </a:p>
          <a:p>
            <a:pPr algn="ctr"/>
            <a:endParaRPr lang="es-ES" sz="28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9E7202A-06F2-828B-CE44-C36560C3E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600" y="1412131"/>
            <a:ext cx="8168640" cy="4907389"/>
          </a:xfrm>
          <a:prstGeom prst="rect">
            <a:avLst/>
          </a:prstGeom>
        </p:spPr>
      </p:pic>
      <p:pic>
        <p:nvPicPr>
          <p:cNvPr id="2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8CE0E68C-F6FD-75DF-CF37-5A7B9858B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3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37F30A55-FFBB-2CCA-78CF-7BB2712CC9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6" name="Imagen 5" descr="Texto&#10;&#10;El contenido generado por IA puede ser incorrecto.">
            <a:extLst>
              <a:ext uri="{FF2B5EF4-FFF2-40B4-BE49-F238E27FC236}">
                <a16:creationId xmlns:a16="http://schemas.microsoft.com/office/drawing/2014/main" id="{09B5CC13-6C07-6173-7885-730A4AC187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8" name="Imagen 7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6BF11141-91A0-5986-5E0F-EBAB4E4EE64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51593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BD5F14-F4D7-EA17-85E3-389B98574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47650"/>
            <a:ext cx="9977120" cy="859790"/>
          </a:xfrm>
        </p:spPr>
        <p:txBody>
          <a:bodyPr>
            <a:normAutofit/>
          </a:bodyPr>
          <a:lstStyle/>
          <a:p>
            <a:r>
              <a:rPr lang="es-ES" sz="4000" b="1" dirty="0"/>
              <a:t>Recuperación de la red de caminos históricos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EACD4A0-10F6-79CE-370D-14A4736C9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016000"/>
            <a:ext cx="9601200" cy="4851400"/>
          </a:xfrm>
        </p:spPr>
        <p:txBody>
          <a:bodyPr>
            <a:normAutofit/>
          </a:bodyPr>
          <a:lstStyle/>
          <a:p>
            <a:r>
              <a:rPr lang="es-ES" sz="1800" dirty="0"/>
              <a:t>Actuación  10 (EJE 2): Recuperación de la red de caminos históricos (075) 100%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800" b="1" dirty="0"/>
              <a:t>Camino histórico de la Torre de Ruerrero: </a:t>
            </a:r>
            <a:r>
              <a:rPr lang="es-ES" sz="1800" dirty="0"/>
              <a:t>Acondicionamiento del camino de acceso.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800" b="1" dirty="0"/>
              <a:t>Camino histórico Vía Crucis Ermita Virgen del Monte: </a:t>
            </a:r>
            <a:r>
              <a:rPr lang="es-ES" sz="1800" dirty="0"/>
              <a:t>Despeje y desbroce de las cunetas en tierras y su </a:t>
            </a:r>
            <a:r>
              <a:rPr lang="es-ES" sz="1800" dirty="0" err="1"/>
              <a:t>reperfilado</a:t>
            </a:r>
            <a:r>
              <a:rPr lang="es-ES" sz="1800" dirty="0"/>
              <a:t>.</a:t>
            </a:r>
            <a:endParaRPr lang="es-ES" sz="1800" b="1" dirty="0"/>
          </a:p>
          <a:p>
            <a:pPr marL="342900" indent="-342900">
              <a:buFont typeface="+mj-lt"/>
              <a:buAutoNum type="arabicPeriod"/>
            </a:pPr>
            <a:r>
              <a:rPr lang="es-ES" sz="1800" b="1" dirty="0"/>
              <a:t>Camino histórico Sobrepenilla-Montecillo: </a:t>
            </a:r>
            <a:r>
              <a:rPr lang="es-ES" sz="1800" dirty="0"/>
              <a:t>Acondicionamiento del camino que une ambos pueblos.</a:t>
            </a:r>
          </a:p>
          <a:p>
            <a:pPr marL="0" indent="0">
              <a:buNone/>
            </a:pPr>
            <a:endParaRPr lang="es-ES" sz="1800" b="1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E34E026-C0EC-A125-A94F-CDC1CD1BD7CE}"/>
              </a:ext>
            </a:extLst>
          </p:cNvPr>
          <p:cNvSpPr txBox="1"/>
          <p:nvPr/>
        </p:nvSpPr>
        <p:spPr>
          <a:xfrm>
            <a:off x="814325" y="3609598"/>
            <a:ext cx="60074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7675" indent="-3556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ES" b="1" dirty="0"/>
              <a:t>Importe total de la obra: </a:t>
            </a:r>
            <a:r>
              <a:rPr lang="es-ES" dirty="0"/>
              <a:t>269.104,00 € (IVA incluido).</a:t>
            </a:r>
          </a:p>
          <a:p>
            <a:pPr marL="447675" indent="-3556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ES" b="1" dirty="0"/>
              <a:t>Presupuesto previsto en el PST: </a:t>
            </a:r>
            <a:r>
              <a:rPr lang="es-ES" dirty="0"/>
              <a:t>300.000,00 €.</a:t>
            </a:r>
          </a:p>
          <a:p>
            <a:pPr marL="447675" indent="-3556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ES" b="1" dirty="0"/>
              <a:t>Adjudicado a: </a:t>
            </a:r>
            <a:r>
              <a:rPr lang="es-ES" dirty="0"/>
              <a:t>Construcciones y Excavaciones Aníbal SL.</a:t>
            </a:r>
          </a:p>
          <a:p>
            <a:pPr marL="447675" indent="-3556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ES" b="1" dirty="0"/>
              <a:t>Plazo de ejecución: </a:t>
            </a:r>
            <a:r>
              <a:rPr lang="es-ES" dirty="0"/>
              <a:t>8 meses.</a:t>
            </a:r>
          </a:p>
          <a:p>
            <a:pPr marL="447675" indent="-3556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ES" b="1" dirty="0"/>
              <a:t>Ubicación: </a:t>
            </a:r>
            <a:r>
              <a:rPr lang="es-ES" dirty="0"/>
              <a:t>Ruerrero, Villanueva de la Nía, Sobrepenilla y Montecillo.</a:t>
            </a:r>
          </a:p>
          <a:p>
            <a:endParaRPr lang="es-ES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29CF366-6297-7ACA-14EC-D500C9507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4206" y="2889166"/>
            <a:ext cx="5109093" cy="3328753"/>
          </a:xfrm>
          <a:prstGeom prst="rect">
            <a:avLst/>
          </a:prstGeom>
        </p:spPr>
      </p:pic>
      <p:pic>
        <p:nvPicPr>
          <p:cNvPr id="5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6288FD67-E8A9-9AE8-3564-8ECBBDC29F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7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736A0DC1-A8BD-88C9-A7B1-07199543A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8" name="Imagen 7" descr="Texto&#10;&#10;El contenido generado por IA puede ser incorrecto.">
            <a:extLst>
              <a:ext uri="{FF2B5EF4-FFF2-40B4-BE49-F238E27FC236}">
                <a16:creationId xmlns:a16="http://schemas.microsoft.com/office/drawing/2014/main" id="{3C1384A2-451C-6309-912A-0E86EDEB01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9" name="Imagen 8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2FC4AC5D-5913-0D17-98BF-B75681A698A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01340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996D26-6128-A22B-64BA-516FF04F0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0" y="1107440"/>
            <a:ext cx="10520680" cy="5242560"/>
          </a:xfrm>
        </p:spPr>
        <p:txBody>
          <a:bodyPr/>
          <a:lstStyle/>
          <a:p>
            <a:pPr marL="457200" indent="-457200" algn="ctr">
              <a:buFont typeface="+mj-lt"/>
              <a:buAutoNum type="arabicPeriod"/>
            </a:pPr>
            <a:r>
              <a:rPr lang="es-ES" b="1" dirty="0"/>
              <a:t>Camino histórico de la Torre de Ruerrero.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sz="1700" dirty="0"/>
              <a:t>Acondicionamiento del pavimento de acceso a la Torre de Ruerrero. Declarado Bien de Interés Cultural.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sz="1700" dirty="0"/>
              <a:t>Despeje y desbroce de las cunetas en tierras, así como su perfilado.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sz="1700" dirty="0"/>
              <a:t>Creación de una zona de instancia e instalación de una mesa merendero y un banco.</a:t>
            </a:r>
          </a:p>
          <a:p>
            <a:pPr marL="0" indent="0">
              <a:lnSpc>
                <a:spcPct val="150000"/>
              </a:lnSpc>
              <a:buNone/>
            </a:pPr>
            <a:endParaRPr lang="es-ES" sz="1800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873B6CEF-72B2-6E3E-63C8-9BF8E1D46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47650"/>
            <a:ext cx="9977120" cy="859790"/>
          </a:xfrm>
        </p:spPr>
        <p:txBody>
          <a:bodyPr>
            <a:normAutofit/>
          </a:bodyPr>
          <a:lstStyle/>
          <a:p>
            <a:r>
              <a:rPr lang="es-ES" sz="4000" b="1" dirty="0"/>
              <a:t>Recuperación de la red de caminos históricos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FBBD717-C67B-403C-2EC0-897A13DF9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995" y="3040616"/>
            <a:ext cx="5645279" cy="321960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91C7C86C-4A9F-E028-BA0F-85201EEF5651}"/>
              </a:ext>
            </a:extLst>
          </p:cNvPr>
          <p:cNvSpPr txBox="1"/>
          <p:nvPr/>
        </p:nvSpPr>
        <p:spPr>
          <a:xfrm>
            <a:off x="972806" y="3488402"/>
            <a:ext cx="550673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352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Se actúa sobre 3.172 metros del camino existente.</a:t>
            </a:r>
          </a:p>
          <a:p>
            <a:pPr indent="263525">
              <a:lnSpc>
                <a:spcPct val="150000"/>
              </a:lnSpc>
            </a:pPr>
            <a:r>
              <a:rPr lang="es-ES" dirty="0"/>
              <a:t> </a:t>
            </a:r>
          </a:p>
          <a:p>
            <a:pPr indent="26352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Mejora del camino para el tránsito peatonal </a:t>
            </a:r>
          </a:p>
          <a:p>
            <a:pPr indent="263525">
              <a:lnSpc>
                <a:spcPct val="150000"/>
              </a:lnSpc>
            </a:pPr>
            <a:r>
              <a:rPr lang="es-ES" dirty="0"/>
              <a:t>y ciclista.</a:t>
            </a:r>
          </a:p>
          <a:p>
            <a:pPr indent="263525">
              <a:lnSpc>
                <a:spcPct val="150000"/>
              </a:lnSpc>
            </a:pPr>
            <a:endParaRPr lang="es-ES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Puesta en valor de patrimonio cultural poco conocido.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s-ES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s-ES" dirty="0"/>
          </a:p>
          <a:p>
            <a:pPr indent="263525">
              <a:lnSpc>
                <a:spcPct val="150000"/>
              </a:lnSpc>
            </a:pPr>
            <a:endParaRPr lang="es-ES" dirty="0"/>
          </a:p>
          <a:p>
            <a:endParaRPr lang="es-ES" dirty="0"/>
          </a:p>
        </p:txBody>
      </p:sp>
      <p:pic>
        <p:nvPicPr>
          <p:cNvPr id="24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0FB604A7-4AAC-78C3-6E7A-3BEDBE2AA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25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87B7D73B-DBB3-0CDB-2C8A-D669CB9A6E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26" name="Imagen 25" descr="Texto&#10;&#10;El contenido generado por IA puede ser incorrecto.">
            <a:extLst>
              <a:ext uri="{FF2B5EF4-FFF2-40B4-BE49-F238E27FC236}">
                <a16:creationId xmlns:a16="http://schemas.microsoft.com/office/drawing/2014/main" id="{FFCD8E94-EAE4-9411-DD87-1C06889C76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27" name="Imagen 26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CC823211-9F9B-7C98-FA39-966693FC2B0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68560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A6017EE-8F8D-93A6-C624-68F2AB177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961" y="1037730"/>
            <a:ext cx="9601200" cy="5313680"/>
          </a:xfrm>
        </p:spPr>
        <p:txBody>
          <a:bodyPr/>
          <a:lstStyle/>
          <a:p>
            <a:pPr marL="457200" indent="-457200" algn="ctr">
              <a:buFont typeface="+mj-lt"/>
              <a:buAutoNum type="arabicPeriod" startAt="2"/>
            </a:pPr>
            <a:r>
              <a:rPr lang="es-ES" b="1" dirty="0"/>
              <a:t>Camino histórico Vía Crucis Ermita Virgen del Monte.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sz="1800" dirty="0"/>
              <a:t>Entre Villanueva de la Nía y la ermita Virgen del Monte.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sz="1800" dirty="0"/>
              <a:t>Despeje y desbroce de las cunetas en tierras y </a:t>
            </a:r>
            <a:r>
              <a:rPr lang="es-ES" sz="1800" dirty="0" err="1"/>
              <a:t>reperfilado</a:t>
            </a:r>
            <a:r>
              <a:rPr lang="es-ES" sz="1800" dirty="0"/>
              <a:t> de las mismas.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sz="1800" dirty="0"/>
              <a:t>Adecuación del acceso a las estaciones del Vía Crucis.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s-ES" sz="1800" dirty="0"/>
              <a:t>Instalación de una mesa merendero y un banco, </a:t>
            </a:r>
          </a:p>
          <a:p>
            <a:pPr marL="0" indent="355600">
              <a:lnSpc>
                <a:spcPct val="100000"/>
              </a:lnSpc>
              <a:buNone/>
              <a:tabLst>
                <a:tab pos="355600" algn="l"/>
              </a:tabLst>
            </a:pPr>
            <a:r>
              <a:rPr lang="es-ES" sz="1800" dirty="0"/>
              <a:t>y mejora del mirador existente.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s-ES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s-ES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s-ES" sz="1800" dirty="0"/>
          </a:p>
          <a:p>
            <a:pPr>
              <a:buFont typeface="Wingdings" panose="05000000000000000000" pitchFamily="2" charset="2"/>
              <a:buChar char="§"/>
            </a:pPr>
            <a:endParaRPr lang="es-ES" sz="1800" dirty="0"/>
          </a:p>
          <a:p>
            <a:pPr>
              <a:buFont typeface="Wingdings" panose="05000000000000000000" pitchFamily="2" charset="2"/>
              <a:buChar char="§"/>
            </a:pPr>
            <a:endParaRPr lang="es-ES" b="1" dirty="0"/>
          </a:p>
          <a:p>
            <a:pPr>
              <a:buFont typeface="Wingdings" panose="05000000000000000000" pitchFamily="2" charset="2"/>
              <a:buChar char="§"/>
            </a:pPr>
            <a:endParaRPr lang="es-ES" b="1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4F1DC5F7-1CA5-18FE-CFE3-2DEFDB9AC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121" y="308610"/>
            <a:ext cx="9977120" cy="859790"/>
          </a:xfrm>
        </p:spPr>
        <p:txBody>
          <a:bodyPr>
            <a:normAutofit/>
          </a:bodyPr>
          <a:lstStyle/>
          <a:p>
            <a:r>
              <a:rPr lang="es-ES" sz="4000" b="1" dirty="0"/>
              <a:t>Recuperación de la red de caminos históricos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ADC85EC-1E2D-AF15-ABDB-A289F48F7C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2766141"/>
            <a:ext cx="5333631" cy="3431459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5ADEBA7-DBA4-DD44-F131-9A5A31D46CC8}"/>
              </a:ext>
            </a:extLst>
          </p:cNvPr>
          <p:cNvSpPr txBox="1"/>
          <p:nvPr/>
        </p:nvSpPr>
        <p:spPr>
          <a:xfrm>
            <a:off x="845252" y="4146744"/>
            <a:ext cx="5965058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  14 estaciones del Vía Crucis a lo largo del recorrido,           </a:t>
            </a:r>
            <a:r>
              <a:rPr lang="es-ES" dirty="0">
                <a:solidFill>
                  <a:srgbClr val="EFEDE3"/>
                </a:solidFill>
              </a:rPr>
              <a:t>e</a:t>
            </a:r>
            <a:r>
              <a:rPr lang="es-ES" dirty="0"/>
              <a:t>    representadas por un monolito de piedra.</a:t>
            </a:r>
          </a:p>
          <a:p>
            <a:pPr defTabSz="630238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   Reposición de los monolitos a sus características                   </a:t>
            </a:r>
            <a:r>
              <a:rPr lang="es-ES" dirty="0">
                <a:solidFill>
                  <a:srgbClr val="EFEDE3"/>
                </a:solidFill>
              </a:rPr>
              <a:t>d   </a:t>
            </a:r>
            <a:r>
              <a:rPr lang="es-ES" dirty="0"/>
              <a:t> iniciales.</a:t>
            </a:r>
          </a:p>
          <a:p>
            <a:pPr indent="3556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Fomento del turismo, a pie o en bicicleta.</a:t>
            </a:r>
          </a:p>
          <a:p>
            <a:endParaRPr lang="es-ES" dirty="0"/>
          </a:p>
        </p:txBody>
      </p:sp>
      <p:pic>
        <p:nvPicPr>
          <p:cNvPr id="2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6CAE1F03-E23C-3AB4-3C3E-2AB4F3ACA6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5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99E382B1-AA6E-5B79-F6DB-BAA1D71D80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7" name="Imagen 6" descr="Texto&#10;&#10;El contenido generado por IA puede ser incorrecto.">
            <a:extLst>
              <a:ext uri="{FF2B5EF4-FFF2-40B4-BE49-F238E27FC236}">
                <a16:creationId xmlns:a16="http://schemas.microsoft.com/office/drawing/2014/main" id="{5D15B18F-CB3E-BD48-659F-882F3E734F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9" name="Imagen 8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B38ED405-625A-CF45-6E63-EE02D08185F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21089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CF11C5C7-558C-0EBE-D9BE-B55E64593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121" y="308610"/>
            <a:ext cx="9977120" cy="859790"/>
          </a:xfrm>
        </p:spPr>
        <p:txBody>
          <a:bodyPr>
            <a:normAutofit/>
          </a:bodyPr>
          <a:lstStyle/>
          <a:p>
            <a:r>
              <a:rPr lang="es-ES" sz="4000" b="1" dirty="0"/>
              <a:t>Recuperación de la red de caminos históricos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AB481149-D917-C613-5034-3696DC36B2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961" y="1037730"/>
            <a:ext cx="9601200" cy="5313680"/>
          </a:xfrm>
        </p:spPr>
        <p:txBody>
          <a:bodyPr/>
          <a:lstStyle/>
          <a:p>
            <a:pPr marL="457200" indent="-457200" algn="ctr">
              <a:buFont typeface="+mj-lt"/>
              <a:buAutoNum type="arabicPeriod" startAt="3"/>
            </a:pPr>
            <a:r>
              <a:rPr lang="es-ES" b="1" dirty="0"/>
              <a:t>Camino histórico Sobrepenilla-Montecillo.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sz="1800" dirty="0"/>
              <a:t>Entre ambos núcleos, además de servir de acceso a fincas.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sz="1800" dirty="0"/>
              <a:t>Reposición del pavimento, y perfilado del bacheo.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sz="1800" dirty="0"/>
              <a:t>Acondicionamiento de los accesos a las fincas.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s-ES" sz="1800" dirty="0"/>
              <a:t>Despeje y desbroce de las cunetas,                                                                                       , así como la construcción de otras nuevas.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s-ES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s-ES" sz="18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s-ES" sz="1800" dirty="0"/>
          </a:p>
          <a:p>
            <a:pPr>
              <a:buFont typeface="Wingdings" panose="05000000000000000000" pitchFamily="2" charset="2"/>
              <a:buChar char="§"/>
            </a:pPr>
            <a:endParaRPr lang="es-ES" sz="1800" dirty="0"/>
          </a:p>
          <a:p>
            <a:pPr>
              <a:buFont typeface="Wingdings" panose="05000000000000000000" pitchFamily="2" charset="2"/>
              <a:buChar char="§"/>
            </a:pPr>
            <a:endParaRPr lang="es-ES" b="1" dirty="0"/>
          </a:p>
          <a:p>
            <a:pPr>
              <a:buFont typeface="Wingdings" panose="05000000000000000000" pitchFamily="2" charset="2"/>
              <a:buChar char="§"/>
            </a:pPr>
            <a:endParaRPr lang="es-ES" b="1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4F76E60-152F-4F50-6CAE-68595EF64A48}"/>
              </a:ext>
            </a:extLst>
          </p:cNvPr>
          <p:cNvSpPr txBox="1"/>
          <p:nvPr/>
        </p:nvSpPr>
        <p:spPr>
          <a:xfrm>
            <a:off x="732116" y="4102566"/>
            <a:ext cx="4426082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  Se actúa sobre 3.370 metros.</a:t>
            </a:r>
          </a:p>
          <a:p>
            <a:pPr algn="just" defTabSz="630238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   Mejora red de drenaje, evitando la entrada de agua al camino principal.</a:t>
            </a:r>
          </a:p>
          <a:p>
            <a:pPr indent="3556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Mejora de la comunicación entre pueblos.</a:t>
            </a:r>
          </a:p>
          <a:p>
            <a:endParaRPr lang="es-ES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9B5ACCB-F681-3642-4704-06B6DC69A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043" y="3068320"/>
            <a:ext cx="6756400" cy="3159535"/>
          </a:xfrm>
          <a:prstGeom prst="rect">
            <a:avLst/>
          </a:prstGeom>
        </p:spPr>
      </p:pic>
      <p:pic>
        <p:nvPicPr>
          <p:cNvPr id="2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77DA0093-5606-5FE0-1E42-4C941FE8FE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3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2F819BAC-36F7-3D5D-0917-088BD8459F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7" name="Imagen 6" descr="Texto&#10;&#10;El contenido generado por IA puede ser incorrecto.">
            <a:extLst>
              <a:ext uri="{FF2B5EF4-FFF2-40B4-BE49-F238E27FC236}">
                <a16:creationId xmlns:a16="http://schemas.microsoft.com/office/drawing/2014/main" id="{75B91D79-73B0-8471-B9B9-B116994E94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9" name="Imagen 8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EC5A5A19-483D-4C7A-FE86-746B0D921E5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77805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726408E3-CDFE-BAFF-1C97-A8A00AA20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1920" y="0"/>
            <a:ext cx="9977120" cy="1093470"/>
          </a:xfrm>
        </p:spPr>
        <p:txBody>
          <a:bodyPr>
            <a:normAutofit fontScale="90000"/>
          </a:bodyPr>
          <a:lstStyle/>
          <a:p>
            <a:pPr algn="ctr"/>
            <a:r>
              <a:rPr lang="es-ES" sz="4000" b="1" dirty="0"/>
              <a:t>Área de interpretación y recepción de visitantes de los cañones del Ebro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0386F59C-29F5-B5C3-1A51-E416F54A8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2320" y="1093470"/>
            <a:ext cx="9601200" cy="5435600"/>
          </a:xfrm>
        </p:spPr>
        <p:txBody>
          <a:bodyPr>
            <a:normAutofit/>
          </a:bodyPr>
          <a:lstStyle/>
          <a:p>
            <a:pPr algn="ctr"/>
            <a:r>
              <a:rPr lang="es-ES" sz="1800" dirty="0"/>
              <a:t>Actuación  7 (EJE 1): área de interpretación y recepción de visitantes de los cañones del Ebro (050) 40%.</a:t>
            </a:r>
          </a:p>
          <a:p>
            <a:pPr marL="24765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b="1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dirty="0"/>
          </a:p>
        </p:txBody>
      </p:sp>
      <p:pic>
        <p:nvPicPr>
          <p:cNvPr id="11" name="Imagen 10" descr="Imagen que contiene competencia de atletismo, deporte&#10;&#10;El contenido generado por IA puede ser incorrecto.">
            <a:extLst>
              <a:ext uri="{FF2B5EF4-FFF2-40B4-BE49-F238E27FC236}">
                <a16:creationId xmlns:a16="http://schemas.microsoft.com/office/drawing/2014/main" id="{2E618449-9BD9-6840-041B-F86B271B4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73" y="3429000"/>
            <a:ext cx="4742206" cy="2859083"/>
          </a:xfrm>
          <a:prstGeom prst="rect">
            <a:avLst/>
          </a:prstGeom>
        </p:spPr>
      </p:pic>
      <p:pic>
        <p:nvPicPr>
          <p:cNvPr id="13" name="Imagen 12" descr="Imagen que contiene pequeño, tabla, caja&#10;&#10;El contenido generado por IA puede ser incorrecto.">
            <a:extLst>
              <a:ext uri="{FF2B5EF4-FFF2-40B4-BE49-F238E27FC236}">
                <a16:creationId xmlns:a16="http://schemas.microsoft.com/office/drawing/2014/main" id="{61A0F487-F700-590E-7175-3CBB4B1D84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984" y="3448294"/>
            <a:ext cx="5598160" cy="2839789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9253AF3D-37A2-C069-361C-CC980494115F}"/>
              </a:ext>
            </a:extLst>
          </p:cNvPr>
          <p:cNvSpPr txBox="1"/>
          <p:nvPr/>
        </p:nvSpPr>
        <p:spPr>
          <a:xfrm>
            <a:off x="6410368" y="1696361"/>
            <a:ext cx="6756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b="1" dirty="0"/>
              <a:t>2.- Naturalización de aparcamiento existente:</a:t>
            </a:r>
            <a:endParaRPr lang="es-ES" dirty="0"/>
          </a:p>
          <a:p>
            <a:pPr marL="538163" indent="-3556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dirty="0"/>
              <a:t>Acondicionamiento del aparcamiento</a:t>
            </a:r>
          </a:p>
          <a:p>
            <a:pPr marL="538163" indent="-3556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dirty="0"/>
              <a:t>Plantación de arbolado.</a:t>
            </a:r>
          </a:p>
          <a:p>
            <a:pPr marL="538163" indent="-3556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dirty="0"/>
              <a:t>Plazas para vehículos eléctricos y bicicletas.</a:t>
            </a:r>
          </a:p>
          <a:p>
            <a:endParaRPr lang="es-ES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A404B16-9D0B-A96B-3CEA-18E7C4F64953}"/>
              </a:ext>
            </a:extLst>
          </p:cNvPr>
          <p:cNvSpPr txBox="1"/>
          <p:nvPr/>
        </p:nvSpPr>
        <p:spPr>
          <a:xfrm>
            <a:off x="1066801" y="1696361"/>
            <a:ext cx="576071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b="1" dirty="0"/>
              <a:t>1.- Rehabilitación de edificios existentes:</a:t>
            </a:r>
          </a:p>
          <a:p>
            <a:pPr marL="538163" indent="-3556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dirty="0"/>
              <a:t>Conversión en Centro de Interpretación</a:t>
            </a:r>
          </a:p>
          <a:p>
            <a:pPr marL="538163" indent="-3556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dirty="0"/>
              <a:t>En buen estado. Pequeñas obras.</a:t>
            </a:r>
          </a:p>
          <a:p>
            <a:pPr marL="538163" indent="-3556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dirty="0"/>
              <a:t>Renovación de puertas y ventanas.</a:t>
            </a:r>
          </a:p>
          <a:p>
            <a:endParaRPr lang="es-ES" dirty="0"/>
          </a:p>
        </p:txBody>
      </p:sp>
      <p:pic>
        <p:nvPicPr>
          <p:cNvPr id="2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2467CA3D-7A51-A0DF-B3EC-D630ED9E42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3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21B0FCA4-15F7-44D0-F12B-6F49D4D50C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6" name="Imagen 5" descr="Texto&#10;&#10;El contenido generado por IA puede ser incorrecto.">
            <a:extLst>
              <a:ext uri="{FF2B5EF4-FFF2-40B4-BE49-F238E27FC236}">
                <a16:creationId xmlns:a16="http://schemas.microsoft.com/office/drawing/2014/main" id="{77E4CA02-ED4D-4374-E93C-7AA4CDD7B9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</p:pic>
      <p:pic>
        <p:nvPicPr>
          <p:cNvPr id="7" name="Imagen 6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439083E8-C29F-6D2D-42E0-12F492F7777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387149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497268DA-D326-587B-4773-6D3893000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2560" y="132080"/>
            <a:ext cx="9977120" cy="1093470"/>
          </a:xfrm>
        </p:spPr>
        <p:txBody>
          <a:bodyPr>
            <a:normAutofit fontScale="90000"/>
          </a:bodyPr>
          <a:lstStyle/>
          <a:p>
            <a:pPr algn="ctr"/>
            <a:r>
              <a:rPr lang="es-ES" sz="4000" b="1" dirty="0"/>
              <a:t>Área de interpretación y recepción de visitantes de los cañones del Ebro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EDF01E69-F658-2D2A-9FAB-82AE0DFDA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2320" y="847278"/>
            <a:ext cx="9601200" cy="5435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ES" sz="1800" dirty="0"/>
          </a:p>
          <a:p>
            <a:pPr marL="0" indent="0">
              <a:lnSpc>
                <a:spcPct val="100000"/>
              </a:lnSpc>
              <a:buNone/>
            </a:pPr>
            <a:r>
              <a:rPr lang="es-ES" sz="1800" b="1" dirty="0"/>
              <a:t>3.-  Centro de interpretación al aire libre:</a:t>
            </a:r>
          </a:p>
          <a:p>
            <a:pPr marL="538163" indent="-3556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s-ES" sz="1800" dirty="0"/>
              <a:t>Delimitación de una zona de información.</a:t>
            </a:r>
          </a:p>
          <a:p>
            <a:pPr marL="538163" indent="-35560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s-ES" sz="1800" dirty="0"/>
              <a:t>Entre el aparcamiento y el Centro de Interpretación.</a:t>
            </a:r>
          </a:p>
          <a:p>
            <a:pPr marL="538163" indent="-355600">
              <a:buFont typeface="Wingdings" panose="05000000000000000000" pitchFamily="2" charset="2"/>
              <a:buChar char="§"/>
            </a:pPr>
            <a:r>
              <a:rPr lang="es-ES" sz="1800" dirty="0"/>
              <a:t>Instalación de 4 nuevos paneles informativos.</a:t>
            </a:r>
          </a:p>
          <a:p>
            <a:pPr marL="247650" indent="0">
              <a:buNone/>
            </a:pPr>
            <a:endParaRPr lang="es-ES" sz="1800" dirty="0"/>
          </a:p>
          <a:p>
            <a:pPr marL="24765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b="1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dirty="0"/>
          </a:p>
        </p:txBody>
      </p:sp>
      <p:pic>
        <p:nvPicPr>
          <p:cNvPr id="11" name="Imagen 10" descr="Un dibujo de una persona con una raqueta en una cancha&#10;&#10;El contenido generado por IA puede ser incorrecto.">
            <a:extLst>
              <a:ext uri="{FF2B5EF4-FFF2-40B4-BE49-F238E27FC236}">
                <a16:creationId xmlns:a16="http://schemas.microsoft.com/office/drawing/2014/main" id="{677E101C-672A-8222-AD70-46190C4BB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192" y="3214558"/>
            <a:ext cx="5229928" cy="306832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2A5DCAE-D1A6-B6AA-940E-988218D2F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120" y="3242155"/>
            <a:ext cx="5262880" cy="3040723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88EBA104-0032-B60F-9C8B-C0FC5738B5E1}"/>
              </a:ext>
            </a:extLst>
          </p:cNvPr>
          <p:cNvSpPr txBox="1"/>
          <p:nvPr/>
        </p:nvSpPr>
        <p:spPr>
          <a:xfrm>
            <a:off x="6421120" y="1211771"/>
            <a:ext cx="5770880" cy="233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s-ES" b="1" dirty="0"/>
              <a:t>4.- Naturalización del entorno:</a:t>
            </a:r>
            <a:endParaRPr lang="es-ES" dirty="0"/>
          </a:p>
          <a:p>
            <a:pPr marL="538163" indent="-3556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dirty="0"/>
              <a:t>Acondicionamiento de los taludes.</a:t>
            </a:r>
          </a:p>
          <a:p>
            <a:pPr marL="538163" indent="-3556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dirty="0"/>
              <a:t>Plantación de árboles autóctonos y especies arbustivas.</a:t>
            </a:r>
          </a:p>
          <a:p>
            <a:pPr marL="538163" indent="-3556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ES" dirty="0"/>
              <a:t>Acondicionamiento de una charca para anfibios.</a:t>
            </a:r>
          </a:p>
          <a:p>
            <a:endParaRPr lang="es-ES" dirty="0"/>
          </a:p>
        </p:txBody>
      </p:sp>
      <p:pic>
        <p:nvPicPr>
          <p:cNvPr id="2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73C0C66C-CF73-89C8-45C6-48CA587771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3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C0FCE17F-3367-12B3-FC62-AB20AA54D9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6" name="Imagen 5" descr="Texto&#10;&#10;El contenido generado por IA puede ser incorrecto.">
            <a:extLst>
              <a:ext uri="{FF2B5EF4-FFF2-40B4-BE49-F238E27FC236}">
                <a16:creationId xmlns:a16="http://schemas.microsoft.com/office/drawing/2014/main" id="{07D1F903-BB29-572D-9BCE-4DEE650B25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  <a:effectLst>
            <a:outerShdw blurRad="50800" dist="50800" dir="5400000" algn="ctr" rotWithShape="0">
              <a:srgbClr val="EFEDE3"/>
            </a:outerShdw>
          </a:effectLst>
        </p:spPr>
      </p:pic>
      <p:pic>
        <p:nvPicPr>
          <p:cNvPr id="7" name="Imagen 6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20F669A0-5A3D-BA35-4CF2-F2BFD54F2E0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74778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D2C77920-6D6D-DD38-FC2B-3A2095614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3640" y="346710"/>
            <a:ext cx="9977120" cy="859790"/>
          </a:xfrm>
        </p:spPr>
        <p:txBody>
          <a:bodyPr>
            <a:normAutofit/>
          </a:bodyPr>
          <a:lstStyle/>
          <a:p>
            <a:pPr algn="ctr"/>
            <a:r>
              <a:rPr lang="es-ES" sz="4000" b="1" dirty="0"/>
              <a:t>Otros proyectos previstos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33D0D767-018E-C711-3C0E-87896F192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3640" y="1206500"/>
            <a:ext cx="9601200" cy="4851400"/>
          </a:xfrm>
        </p:spPr>
        <p:txBody>
          <a:bodyPr>
            <a:normAutofit/>
          </a:bodyPr>
          <a:lstStyle/>
          <a:p>
            <a:r>
              <a:rPr lang="es-ES" sz="1800" b="1" dirty="0"/>
              <a:t>Restauración de áreas degradadas (EJE 1.1): </a:t>
            </a:r>
            <a:r>
              <a:rPr lang="es-ES" sz="1800" dirty="0"/>
              <a:t>Recuperación de espacio utilizado como vertedero.</a:t>
            </a:r>
          </a:p>
          <a:p>
            <a:pPr marL="0" indent="0">
              <a:buNone/>
            </a:pPr>
            <a:endParaRPr lang="es-ES" sz="1800" dirty="0"/>
          </a:p>
          <a:p>
            <a:r>
              <a:rPr lang="es-ES" sz="1800" b="1" dirty="0"/>
              <a:t>Acondicionamiento y naturalización de “La Presa” (EJE 1.4): </a:t>
            </a:r>
            <a:r>
              <a:rPr lang="es-ES" sz="1800" dirty="0"/>
              <a:t> Restaurar el parque fluvial de “La Presa” y acondicionarlo para su uso público.</a:t>
            </a:r>
          </a:p>
          <a:p>
            <a:pPr marL="0" indent="0">
              <a:buNone/>
            </a:pPr>
            <a:endParaRPr lang="es-ES" sz="1800" b="1" dirty="0"/>
          </a:p>
          <a:p>
            <a:r>
              <a:rPr lang="es-ES" sz="1800" b="1" dirty="0"/>
              <a:t>Red de vías ciclables (EJE 2.9): </a:t>
            </a:r>
            <a:r>
              <a:rPr lang="es-ES" sz="1800" dirty="0"/>
              <a:t>Creación de vía ciclable entre Rebollar de Ebro y San Martín de Elines.</a:t>
            </a:r>
          </a:p>
          <a:p>
            <a:pPr marL="0" indent="0">
              <a:buNone/>
            </a:pPr>
            <a:endParaRPr lang="es-ES" sz="1800" b="1" dirty="0"/>
          </a:p>
          <a:p>
            <a:r>
              <a:rPr lang="es-ES" sz="1800" b="1" dirty="0"/>
              <a:t>Energía solar fotovoltaica. Impulso a las energías renovables (EJE 2.13): </a:t>
            </a:r>
            <a:r>
              <a:rPr lang="es-ES" sz="1800" dirty="0"/>
              <a:t>Instalación de placas solares en 6 edificios, y 6 farolas solares en diferentes puntos del municipio.</a:t>
            </a:r>
          </a:p>
          <a:p>
            <a:pPr marL="0" indent="0">
              <a:buNone/>
            </a:pPr>
            <a:endParaRPr lang="es-ES" sz="1800" dirty="0"/>
          </a:p>
          <a:p>
            <a:r>
              <a:rPr lang="es-ES" sz="1800" b="1" dirty="0"/>
              <a:t>Puesta en valor del patrimonio etnográfico (EJE 4.23):</a:t>
            </a:r>
          </a:p>
          <a:p>
            <a:pPr marL="0" indent="0">
              <a:buNone/>
            </a:pPr>
            <a:endParaRPr lang="es-ES" sz="1800" b="1" dirty="0"/>
          </a:p>
          <a:p>
            <a:pPr marL="0" indent="0">
              <a:buNone/>
            </a:pPr>
            <a:endParaRPr lang="es-ES" sz="1800" b="1" dirty="0"/>
          </a:p>
          <a:p>
            <a:pPr marL="0" indent="0">
              <a:buNone/>
            </a:pPr>
            <a:endParaRPr lang="es-ES" sz="1800" b="1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endParaRPr lang="es-ES" sz="18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450B338-982B-7493-AEE3-C29D2D6D1099}"/>
              </a:ext>
            </a:extLst>
          </p:cNvPr>
          <p:cNvSpPr txBox="1"/>
          <p:nvPr/>
        </p:nvSpPr>
        <p:spPr>
          <a:xfrm>
            <a:off x="6929120" y="5270460"/>
            <a:ext cx="5455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Acondicionamiento del lavadero de Rocamundo.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Nueva cubierta en el CEDETER.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Acondicionamiento del lavadero de Repudio.</a:t>
            </a:r>
          </a:p>
        </p:txBody>
      </p:sp>
      <p:pic>
        <p:nvPicPr>
          <p:cNvPr id="2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6BB578E2-E28A-F550-63BF-F58DFD38C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3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99ABD9C0-307E-FA55-9393-11918F5514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7" name="Imagen 6" descr="Texto&#10;&#10;El contenido generado por IA puede ser incorrecto.">
            <a:extLst>
              <a:ext uri="{FF2B5EF4-FFF2-40B4-BE49-F238E27FC236}">
                <a16:creationId xmlns:a16="http://schemas.microsoft.com/office/drawing/2014/main" id="{0AFF36F4-2795-06D9-ED48-85497071EC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8" name="Imagen 7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6A302A6E-C09F-80FA-F0E7-E2F67020BB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6892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4B37C-32F7-B60D-F44A-90CDE101F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848F3F-E837-59DE-D4A0-1876693CB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3423" y="3429000"/>
            <a:ext cx="9144000" cy="1712298"/>
          </a:xfrm>
        </p:spPr>
        <p:txBody>
          <a:bodyPr>
            <a:normAutofit fontScale="90000"/>
          </a:bodyPr>
          <a:lstStyle/>
          <a:p>
            <a:r>
              <a:rPr lang="es-ES" dirty="0"/>
              <a:t>PLAN DE SOSTENIBILIDAD TURÍSTICA DE VALDERREDIBLE</a:t>
            </a:r>
          </a:p>
        </p:txBody>
      </p:sp>
      <p:pic>
        <p:nvPicPr>
          <p:cNvPr id="3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9080D336-42D5-57C0-64A8-1603175C9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4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E5CE58AE-AB31-4EB2-64CA-3EF5824571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5" name="Imagen 4" descr="Texto&#10;&#10;El contenido generado por IA puede ser incorrecto.">
            <a:extLst>
              <a:ext uri="{FF2B5EF4-FFF2-40B4-BE49-F238E27FC236}">
                <a16:creationId xmlns:a16="http://schemas.microsoft.com/office/drawing/2014/main" id="{AF0B09AC-2C61-5099-9DD2-AE815FE9F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6" name="Imagen 5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CBA5171F-0EC2-92FB-21A1-77616F3DFD7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36166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655B0D-DFF1-A816-AF0C-6DC1BF73F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6176" y="1439707"/>
            <a:ext cx="9601200" cy="4729480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s-ES" b="1" dirty="0"/>
              <a:t>Definición.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s-ES" b="1" dirty="0"/>
              <a:t>Objetivos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s-ES" b="1" dirty="0"/>
              <a:t>Ejes Programáticos.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s-ES" b="1" dirty="0"/>
              <a:t>Principales proyectos.</a:t>
            </a:r>
          </a:p>
          <a:p>
            <a:pPr marL="720725" indent="-36512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Núcleo turístico de Polientes.</a:t>
            </a:r>
          </a:p>
          <a:p>
            <a:pPr marL="720725" indent="-36512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Recuperación de la red de caminos históricos.</a:t>
            </a:r>
          </a:p>
          <a:p>
            <a:pPr marL="720725" indent="-36512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dirty="0"/>
              <a:t>Área de interpretación y recepción de visitantes de los cañones del Ebro.</a:t>
            </a:r>
          </a:p>
          <a:p>
            <a:pPr marL="447675" indent="-447675">
              <a:lnSpc>
                <a:spcPct val="150000"/>
              </a:lnSpc>
              <a:buFont typeface="+mj-lt"/>
              <a:buAutoNum type="arabicPeriod" startAt="5"/>
            </a:pPr>
            <a:r>
              <a:rPr lang="es-ES" b="1" dirty="0"/>
              <a:t>Otros proyectos previstos.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3A13B598-2A27-9905-0F91-F75C7B556676}"/>
              </a:ext>
            </a:extLst>
          </p:cNvPr>
          <p:cNvSpPr txBox="1">
            <a:spLocks/>
          </p:cNvSpPr>
          <p:nvPr/>
        </p:nvSpPr>
        <p:spPr>
          <a:xfrm>
            <a:off x="2238963" y="378304"/>
            <a:ext cx="8911687" cy="8408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dirty="0"/>
              <a:t>ÍNDICE</a:t>
            </a:r>
          </a:p>
        </p:txBody>
      </p:sp>
      <p:pic>
        <p:nvPicPr>
          <p:cNvPr id="9" name="Imagen 8" descr="Imagen que contiene árbol, planta&#10;&#10;El contenido generado por IA puede ser incorrecto.">
            <a:extLst>
              <a:ext uri="{FF2B5EF4-FFF2-40B4-BE49-F238E27FC236}">
                <a16:creationId xmlns:a16="http://schemas.microsoft.com/office/drawing/2014/main" id="{26BB7281-1B4B-FD5F-D475-A8D7BC700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19200"/>
            <a:ext cx="5236657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379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AE6324-A8BB-3A54-BF2A-E3507DBFC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8963" y="378304"/>
            <a:ext cx="8911687" cy="840896"/>
          </a:xfrm>
        </p:spPr>
        <p:txBody>
          <a:bodyPr/>
          <a:lstStyle/>
          <a:p>
            <a:pPr algn="ctr"/>
            <a:r>
              <a:rPr lang="es-ES" dirty="0"/>
              <a:t>DEFINICIÓN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BD9976C-84EF-7D8D-43BA-0174CF634C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8764" y="1168844"/>
            <a:ext cx="9160337" cy="3777622"/>
          </a:xfrm>
        </p:spPr>
        <p:txBody>
          <a:bodyPr>
            <a:normAutofit/>
          </a:bodyPr>
          <a:lstStyle/>
          <a:p>
            <a:r>
              <a:rPr lang="es-ES" dirty="0"/>
              <a:t>Instrumento de intervención de la administración turística española en el proceso de transformación del sector.</a:t>
            </a:r>
          </a:p>
          <a:p>
            <a:endParaRPr lang="es-ES" dirty="0"/>
          </a:p>
          <a:p>
            <a:r>
              <a:rPr lang="es-ES" dirty="0"/>
              <a:t>Mecanismo de colaboración destacado entre las distintas Administraciones.</a:t>
            </a:r>
          </a:p>
          <a:p>
            <a:endParaRPr lang="es-ES" dirty="0"/>
          </a:p>
          <a:p>
            <a:r>
              <a:rPr lang="es-ES" dirty="0"/>
              <a:t>Financiado 100% por Fondos Europeos Next </a:t>
            </a:r>
            <a:r>
              <a:rPr lang="es-ES" dirty="0" err="1"/>
              <a:t>Generation</a:t>
            </a:r>
            <a:r>
              <a:rPr lang="es-ES" dirty="0"/>
              <a:t>.</a:t>
            </a:r>
          </a:p>
          <a:p>
            <a:endParaRPr lang="es-ES" dirty="0"/>
          </a:p>
          <a:p>
            <a:r>
              <a:rPr lang="es-ES" dirty="0"/>
              <a:t>Enmarcado en el Plan de Recuperación, Transformación y Resiliencia (PRTR)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A0F3484-A5AF-B28E-9D5C-8632D26F7DEA}"/>
              </a:ext>
            </a:extLst>
          </p:cNvPr>
          <p:cNvSpPr txBox="1"/>
          <p:nvPr/>
        </p:nvSpPr>
        <p:spPr>
          <a:xfrm>
            <a:off x="1558767" y="5265299"/>
            <a:ext cx="334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/>
              <a:t>Inversión: 3.000.000 €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EE50A55-52DE-825D-7EFE-1510F4D48FB9}"/>
              </a:ext>
            </a:extLst>
          </p:cNvPr>
          <p:cNvSpPr txBox="1"/>
          <p:nvPr/>
        </p:nvSpPr>
        <p:spPr>
          <a:xfrm>
            <a:off x="8122314" y="5265299"/>
            <a:ext cx="334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/>
              <a:t>34 actuaciones en 4 Ejes</a:t>
            </a:r>
          </a:p>
        </p:txBody>
      </p:sp>
      <p:pic>
        <p:nvPicPr>
          <p:cNvPr id="9" name="Imagen 8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E401B03A-3156-985C-BA52-8A87499CB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168" y="4675363"/>
            <a:ext cx="3155712" cy="1359677"/>
          </a:xfrm>
          <a:prstGeom prst="rect">
            <a:avLst/>
          </a:prstGeom>
        </p:spPr>
      </p:pic>
      <p:pic>
        <p:nvPicPr>
          <p:cNvPr id="11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C08AF94A-D7B5-8F78-4A08-090EE8DA95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12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5B1BCAC6-2B43-6E73-5F94-E93A4CDA1B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13" name="Imagen 12" descr="Texto&#10;&#10;El contenido generado por IA puede ser incorrecto.">
            <a:extLst>
              <a:ext uri="{FF2B5EF4-FFF2-40B4-BE49-F238E27FC236}">
                <a16:creationId xmlns:a16="http://schemas.microsoft.com/office/drawing/2014/main" id="{13019144-2F9A-EB7C-EB28-13D2A5B9C6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14" name="Imagen 13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5A6F3B30-AEA1-A850-0960-311911C404B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1755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C5450F-EE02-B626-079E-5915A7B0D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4500" y="274188"/>
            <a:ext cx="8911687" cy="1280890"/>
          </a:xfrm>
        </p:spPr>
        <p:txBody>
          <a:bodyPr/>
          <a:lstStyle/>
          <a:p>
            <a:pPr algn="ctr"/>
            <a:r>
              <a:rPr lang="es-ES" dirty="0"/>
              <a:t>OBJETIVOS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0DB3D6-88A6-61FF-4271-DAB033DC4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9516" y="1630368"/>
            <a:ext cx="8915400" cy="3777622"/>
          </a:xfrm>
        </p:spPr>
        <p:txBody>
          <a:bodyPr>
            <a:norm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es-ES" sz="1800" dirty="0"/>
              <a:t>Fomento del contacto directo con la población local.</a:t>
            </a:r>
          </a:p>
          <a:p>
            <a:pPr marL="400050" indent="-400050">
              <a:buFont typeface="+mj-lt"/>
              <a:buAutoNum type="romanUcPeriod"/>
            </a:pPr>
            <a:endParaRPr lang="es-ES" sz="1800" dirty="0"/>
          </a:p>
          <a:p>
            <a:pPr marL="400050" indent="-400050">
              <a:buFont typeface="+mj-lt"/>
              <a:buAutoNum type="romanUcPeriod"/>
            </a:pPr>
            <a:r>
              <a:rPr lang="es-ES" sz="1800" dirty="0"/>
              <a:t>Adaptar productos turísticos al medio rural y a los recursos naturales.</a:t>
            </a:r>
          </a:p>
          <a:p>
            <a:pPr marL="400050" indent="-400050">
              <a:buFont typeface="+mj-lt"/>
              <a:buAutoNum type="romanUcPeriod"/>
            </a:pPr>
            <a:endParaRPr lang="es-ES" sz="1800" dirty="0"/>
          </a:p>
          <a:p>
            <a:pPr marL="400050" indent="-400050">
              <a:buFont typeface="+mj-lt"/>
              <a:buAutoNum type="romanUcPeriod"/>
            </a:pPr>
            <a:r>
              <a:rPr lang="es-ES" sz="1800" dirty="0"/>
              <a:t>Desarrollar el concepto “turismo </a:t>
            </a:r>
            <a:r>
              <a:rPr lang="es-ES" sz="1800" dirty="0" err="1"/>
              <a:t>slow</a:t>
            </a:r>
            <a:r>
              <a:rPr lang="es-ES" sz="1800" dirty="0"/>
              <a:t>”.</a:t>
            </a:r>
          </a:p>
          <a:p>
            <a:pPr marL="400050" indent="-400050">
              <a:buFont typeface="+mj-lt"/>
              <a:buAutoNum type="romanUcPeriod"/>
            </a:pPr>
            <a:endParaRPr lang="es-ES" sz="1800" dirty="0"/>
          </a:p>
          <a:p>
            <a:pPr marL="400050" indent="-400050">
              <a:buFont typeface="+mj-lt"/>
              <a:buAutoNum type="romanUcPeriod"/>
            </a:pPr>
            <a:r>
              <a:rPr lang="es-ES" sz="1800" dirty="0"/>
              <a:t>Frenar la despoblación.</a:t>
            </a:r>
          </a:p>
          <a:p>
            <a:pPr marL="400050" indent="-400050">
              <a:buFont typeface="+mj-lt"/>
              <a:buAutoNum type="romanUcPeriod"/>
            </a:pPr>
            <a:endParaRPr lang="es-ES" sz="1800" dirty="0"/>
          </a:p>
          <a:p>
            <a:pPr marL="400050" indent="-400050">
              <a:buFont typeface="+mj-lt"/>
              <a:buAutoNum type="romanUcPeriod"/>
            </a:pPr>
            <a:r>
              <a:rPr lang="es-ES" sz="1800" dirty="0"/>
              <a:t>Preservar y proteger la calidad medioambiental del Valle.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E33EC05-B77C-2DF0-B968-BD000D1E069A}"/>
              </a:ext>
            </a:extLst>
          </p:cNvPr>
          <p:cNvSpPr txBox="1"/>
          <p:nvPr/>
        </p:nvSpPr>
        <p:spPr>
          <a:xfrm>
            <a:off x="4217089" y="1111456"/>
            <a:ext cx="454250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Convenio de 14 de Mayo de 2024:</a:t>
            </a:r>
          </a:p>
          <a:p>
            <a:endParaRPr lang="es-ES" dirty="0"/>
          </a:p>
        </p:txBody>
      </p:sp>
      <p:pic>
        <p:nvPicPr>
          <p:cNvPr id="2050" name="Picture 2" descr="Boletín Oficial de Cantabria ¿Qué es el BOC? - Oposiciones.es">
            <a:extLst>
              <a:ext uri="{FF2B5EF4-FFF2-40B4-BE49-F238E27FC236}">
                <a16:creationId xmlns:a16="http://schemas.microsoft.com/office/drawing/2014/main" id="{ADE6B1ED-DA64-2498-5EC7-AC225AB7A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390" y="3192565"/>
            <a:ext cx="3413959" cy="166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286E666-71EA-2A67-9B72-854D7DBA1891}"/>
              </a:ext>
            </a:extLst>
          </p:cNvPr>
          <p:cNvSpPr txBox="1"/>
          <p:nvPr/>
        </p:nvSpPr>
        <p:spPr>
          <a:xfrm>
            <a:off x="1608229" y="5561878"/>
            <a:ext cx="10463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u="sng" dirty="0"/>
              <a:t>En consonancia con la Estrategia de Sostenibilidad Turística en Destinos de España (ESTD)</a:t>
            </a:r>
          </a:p>
        </p:txBody>
      </p:sp>
      <p:pic>
        <p:nvPicPr>
          <p:cNvPr id="11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A26FBB46-BED0-A186-2918-E9FCAE2E1E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12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218AA8A6-A87A-07A5-7EEA-610DD66A7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13" name="Imagen 12" descr="Texto&#10;&#10;El contenido generado por IA puede ser incorrecto.">
            <a:extLst>
              <a:ext uri="{FF2B5EF4-FFF2-40B4-BE49-F238E27FC236}">
                <a16:creationId xmlns:a16="http://schemas.microsoft.com/office/drawing/2014/main" id="{B7B834CF-3FF6-B176-C822-3DF7098574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14" name="Imagen 13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B7A264F9-CABB-56DC-5C37-F5661EF0FFD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93237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650C69-D4DE-1074-4504-CF65E8340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744" y="499674"/>
            <a:ext cx="8911687" cy="894208"/>
          </a:xfrm>
        </p:spPr>
        <p:txBody>
          <a:bodyPr/>
          <a:lstStyle/>
          <a:p>
            <a:pPr algn="ctr"/>
            <a:r>
              <a:rPr lang="es-ES" dirty="0"/>
              <a:t>EJES PROGRAMÁTICOS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6EBD3D4D-8617-47C8-30DA-4BE7D2EA5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6837" y="1393882"/>
            <a:ext cx="10677832" cy="332068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s-ES" sz="1800" b="1" dirty="0"/>
              <a:t>EJE 1. “Transición verde y sostenible”: </a:t>
            </a:r>
            <a:r>
              <a:rPr lang="es-ES" sz="1800" dirty="0"/>
              <a:t>Actuaciones de restauración ambiental, gestión de espacios naturales y rehabilitación sostenible de edificios, entre otros objetivos.</a:t>
            </a:r>
          </a:p>
          <a:p>
            <a:pPr>
              <a:lnSpc>
                <a:spcPct val="100000"/>
              </a:lnSpc>
            </a:pPr>
            <a:r>
              <a:rPr lang="es-ES" sz="1800" b="1" dirty="0"/>
              <a:t>EJE 2. “Mejora de la eficiencia energética”: </a:t>
            </a:r>
            <a:r>
              <a:rPr lang="es-ES" sz="1800" dirty="0"/>
              <a:t>Actuaciones de eficiencia energética, incluyendo las de mitigación del cambio climático orientadas al a reducción de la energía requerida para proporcionar servicios turísticos.</a:t>
            </a:r>
          </a:p>
          <a:p>
            <a:pPr>
              <a:lnSpc>
                <a:spcPct val="100000"/>
              </a:lnSpc>
            </a:pPr>
            <a:r>
              <a:rPr lang="es-ES" sz="1800" b="1" dirty="0"/>
              <a:t>EJE 3. “Transición digital”: </a:t>
            </a:r>
            <a:r>
              <a:rPr lang="es-ES" sz="1800" dirty="0"/>
              <a:t>Actuaciones que mejoran la cadena de valor turística mediante la tecnología.</a:t>
            </a:r>
            <a:endParaRPr lang="es-ES" sz="1800" b="1" dirty="0"/>
          </a:p>
          <a:p>
            <a:pPr>
              <a:lnSpc>
                <a:spcPct val="100000"/>
              </a:lnSpc>
            </a:pPr>
            <a:r>
              <a:rPr lang="es-ES" sz="1800" b="1" dirty="0"/>
              <a:t>EJE 4. “Competitividad”: </a:t>
            </a:r>
            <a:r>
              <a:rPr lang="es-ES" sz="1800" dirty="0"/>
              <a:t>Acciones de creación de oferta turística y mejora del producto, así como todo lo relacionado con la mejora constante de la gestión del destino.</a:t>
            </a:r>
            <a:endParaRPr lang="es-ES" sz="1800" b="1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1D9C08D-2C8F-3F75-0655-BBC360915A3F}"/>
              </a:ext>
            </a:extLst>
          </p:cNvPr>
          <p:cNvSpPr txBox="1"/>
          <p:nvPr/>
        </p:nvSpPr>
        <p:spPr>
          <a:xfrm>
            <a:off x="2006171" y="4575144"/>
            <a:ext cx="8976850" cy="1477328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Se deberán ejecutar conforme a la legislación medioambiental nacional y europea</a:t>
            </a:r>
          </a:p>
          <a:p>
            <a:endParaRPr lang="es-E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" dirty="0"/>
              <a:t>Se deberá garantizar el pleno cumplimiento del principio de “no causar un perjuicio significativo al medio ambiente” (DNSH)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s-ES" dirty="0"/>
          </a:p>
        </p:txBody>
      </p:sp>
      <p:pic>
        <p:nvPicPr>
          <p:cNvPr id="8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E051D83F-0267-5E54-474B-CDAC44B28E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9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13F715DF-0C97-4FA7-9DF0-65FD959BB5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10" name="Imagen 9" descr="Texto&#10;&#10;El contenido generado por IA puede ser incorrecto.">
            <a:extLst>
              <a:ext uri="{FF2B5EF4-FFF2-40B4-BE49-F238E27FC236}">
                <a16:creationId xmlns:a16="http://schemas.microsoft.com/office/drawing/2014/main" id="{FB223F43-6431-EB6E-0B75-9D91632B18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11" name="Imagen 10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F728D1D2-7093-B21B-0767-84654DE607B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0041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4ABFB86D-1711-FA35-239E-17006EC4135B}"/>
              </a:ext>
            </a:extLst>
          </p:cNvPr>
          <p:cNvSpPr txBox="1">
            <a:spLocks/>
          </p:cNvSpPr>
          <p:nvPr/>
        </p:nvSpPr>
        <p:spPr>
          <a:xfrm>
            <a:off x="1765744" y="83574"/>
            <a:ext cx="8911687" cy="89420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ES" dirty="0"/>
              <a:t>EJES PROGRAMÁTICOS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2CCBDD5-1159-6112-33E6-8CB62D4200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90" b="11011"/>
          <a:stretch>
            <a:fillRect/>
          </a:stretch>
        </p:blipFill>
        <p:spPr>
          <a:xfrm>
            <a:off x="1800502" y="751840"/>
            <a:ext cx="8876930" cy="5364480"/>
          </a:xfrm>
          <a:prstGeom prst="rect">
            <a:avLst/>
          </a:prstGeom>
        </p:spPr>
      </p:pic>
      <p:pic>
        <p:nvPicPr>
          <p:cNvPr id="2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9D2C85E8-CE60-59C8-90AC-F19349FEEA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3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4B6FE7CD-DA4A-F7F5-725C-179FA9B395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5" name="Imagen 4" descr="Texto&#10;&#10;El contenido generado por IA puede ser incorrecto.">
            <a:extLst>
              <a:ext uri="{FF2B5EF4-FFF2-40B4-BE49-F238E27FC236}">
                <a16:creationId xmlns:a16="http://schemas.microsoft.com/office/drawing/2014/main" id="{7738B7F3-6F7D-BCC0-8095-E74E19A6BC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6" name="Imagen 5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F4389172-CABE-0E17-0E76-8CDC20CBEFE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45765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8D5493-1BFE-A88F-96CC-322884E1F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5680" y="2125980"/>
            <a:ext cx="8910320" cy="2606040"/>
          </a:xfrm>
        </p:spPr>
        <p:txBody>
          <a:bodyPr>
            <a:noAutofit/>
          </a:bodyPr>
          <a:lstStyle/>
          <a:p>
            <a:pPr algn="ctr"/>
            <a:br>
              <a:rPr lang="es-ES" sz="6000" dirty="0"/>
            </a:br>
            <a:r>
              <a:rPr lang="es-ES" sz="6000" dirty="0"/>
              <a:t>PRINCIPALES PROYECTOS</a:t>
            </a:r>
          </a:p>
        </p:txBody>
      </p:sp>
      <p:pic>
        <p:nvPicPr>
          <p:cNvPr id="3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2F954B60-F250-0659-B2C7-B6686CCDF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4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D12DF09D-B36B-4784-4513-7C62E4B08D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5" name="Imagen 4" descr="Texto&#10;&#10;El contenido generado por IA puede ser incorrecto.">
            <a:extLst>
              <a:ext uri="{FF2B5EF4-FFF2-40B4-BE49-F238E27FC236}">
                <a16:creationId xmlns:a16="http://schemas.microsoft.com/office/drawing/2014/main" id="{6CEC6F3D-3B70-773A-8869-C29C8C7CB8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6" name="Imagen 5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13D8F75B-BF4C-1754-FCBB-FB4459E2E0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76488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757750-27B5-999D-751B-95ECC24D0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84355"/>
            <a:ext cx="9601200" cy="985684"/>
          </a:xfrm>
        </p:spPr>
        <p:txBody>
          <a:bodyPr>
            <a:normAutofit/>
          </a:bodyPr>
          <a:lstStyle/>
          <a:p>
            <a:pPr algn="ctr"/>
            <a:r>
              <a:rPr lang="es-ES" sz="4000" dirty="0"/>
              <a:t>Núcleo turístico de Polientes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2711544-9008-2533-F325-23C074835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916038"/>
            <a:ext cx="9601200" cy="554572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s-ES" sz="1800" b="1" dirty="0"/>
              <a:t>Proyecto conjunto de 3 actuaciones en el núcleo turístico de Polientes:</a:t>
            </a:r>
          </a:p>
          <a:p>
            <a:pPr marL="0" indent="0">
              <a:buNone/>
            </a:pPr>
            <a:endParaRPr lang="es-ES" sz="1800" b="1" dirty="0"/>
          </a:p>
          <a:p>
            <a:pPr marL="538163" indent="-274638">
              <a:buFont typeface="Wingdings" panose="05000000000000000000" pitchFamily="2" charset="2"/>
              <a:buChar char="Ø"/>
            </a:pPr>
            <a:r>
              <a:rPr lang="es-ES" sz="1800" dirty="0"/>
              <a:t>3 actuaciones inicialmente independientes, incluidas en un solo proyecto:</a:t>
            </a:r>
          </a:p>
          <a:p>
            <a:pPr marL="893763" indent="-382588">
              <a:buFont typeface="Wingdings" panose="05000000000000000000" pitchFamily="2" charset="2"/>
              <a:buChar char="v"/>
            </a:pPr>
            <a:r>
              <a:rPr lang="es-ES" sz="1800" dirty="0"/>
              <a:t>Actuación 6 (EJE 1): Adaptación de la red de pluviales al cambio climático (035) 100%.</a:t>
            </a:r>
          </a:p>
          <a:p>
            <a:pPr marL="893763" indent="-382588">
              <a:buFont typeface="Wingdings" panose="05000000000000000000" pitchFamily="2" charset="2"/>
              <a:buChar char="v"/>
            </a:pPr>
            <a:r>
              <a:rPr lang="es-ES" sz="1800" dirty="0"/>
              <a:t>Actuación 12 (EJE 2): Mejora de la movilidad peatonal (075) 100%.</a:t>
            </a:r>
          </a:p>
          <a:p>
            <a:pPr marL="893763" indent="-382588">
              <a:buFont typeface="Wingdings" panose="05000000000000000000" pitchFamily="2" charset="2"/>
              <a:buChar char="v"/>
            </a:pPr>
            <a:r>
              <a:rPr lang="es-ES" sz="1800" dirty="0"/>
              <a:t>Actuación 22 (EJE 4): Embellecimiento de espacios públicos.</a:t>
            </a:r>
          </a:p>
          <a:p>
            <a:pPr marL="0" indent="0">
              <a:buNone/>
            </a:pPr>
            <a:endParaRPr lang="es-ES" sz="1800" dirty="0"/>
          </a:p>
          <a:p>
            <a:pPr marL="0" indent="0">
              <a:buNone/>
            </a:pPr>
            <a:r>
              <a:rPr lang="es-ES" sz="1800" b="1" dirty="0"/>
              <a:t>     </a:t>
            </a:r>
            <a:endParaRPr lang="es-ES" sz="1800" dirty="0"/>
          </a:p>
          <a:p>
            <a:pPr>
              <a:buFont typeface="Wingdings" panose="05000000000000000000" pitchFamily="2" charset="2"/>
              <a:buChar char="Ø"/>
            </a:pPr>
            <a:endParaRPr lang="es-ES" sz="1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66BB063-E299-C532-8D3F-E4237ADC4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3491" y="3363617"/>
            <a:ext cx="5044989" cy="285430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D1CDCD4-8040-1232-425C-6AA01A19A00E}"/>
              </a:ext>
            </a:extLst>
          </p:cNvPr>
          <p:cNvSpPr txBox="1"/>
          <p:nvPr/>
        </p:nvSpPr>
        <p:spPr>
          <a:xfrm>
            <a:off x="857971" y="4037336"/>
            <a:ext cx="6065520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7675" indent="-3556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ES" b="1" dirty="0"/>
              <a:t>Importe total de la obra: </a:t>
            </a:r>
            <a:r>
              <a:rPr lang="es-ES" dirty="0"/>
              <a:t>467.181,39 € (IVA incluido).</a:t>
            </a:r>
          </a:p>
          <a:p>
            <a:pPr marL="447675" indent="-3556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ES" b="1" dirty="0"/>
              <a:t>Presupuesto previsto en el PST: </a:t>
            </a:r>
            <a:r>
              <a:rPr lang="es-ES" dirty="0"/>
              <a:t>480.000,00 €.</a:t>
            </a:r>
          </a:p>
          <a:p>
            <a:pPr marL="447675" indent="-3556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ES" b="1" dirty="0"/>
              <a:t>Adjudicado a: </a:t>
            </a:r>
            <a:r>
              <a:rPr lang="es-ES" dirty="0"/>
              <a:t>RIU S.A.</a:t>
            </a:r>
          </a:p>
          <a:p>
            <a:pPr marL="447675" indent="-3556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ES" b="1" dirty="0"/>
              <a:t>Plazo de ejecución: </a:t>
            </a:r>
            <a:r>
              <a:rPr lang="es-ES" dirty="0"/>
              <a:t>9 meses.</a:t>
            </a:r>
          </a:p>
          <a:p>
            <a:pPr marL="447675" indent="-355600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es-ES" b="1" dirty="0"/>
              <a:t>Ubicación: </a:t>
            </a:r>
            <a:r>
              <a:rPr lang="es-ES" dirty="0"/>
              <a:t>Centro de Polientes, capital de Valderredible.</a:t>
            </a:r>
          </a:p>
          <a:p>
            <a:endParaRPr lang="es-ES" dirty="0"/>
          </a:p>
        </p:txBody>
      </p:sp>
      <p:pic>
        <p:nvPicPr>
          <p:cNvPr id="5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2A47DE77-773B-5370-C692-90E7EA0198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7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A8EAE35E-11FF-4160-CE63-12DED8EDDD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8" name="Imagen 7" descr="Texto&#10;&#10;El contenido generado por IA puede ser incorrecto.">
            <a:extLst>
              <a:ext uri="{FF2B5EF4-FFF2-40B4-BE49-F238E27FC236}">
                <a16:creationId xmlns:a16="http://schemas.microsoft.com/office/drawing/2014/main" id="{9B8E4C9D-7C46-7F27-0BE8-A8397DCA0D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9" name="Imagen 8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8F5DB7D2-3AAA-3A9D-790B-B8326E5A4D1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92268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75FE37-B672-7C26-F423-D33683BB9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600" y="1007983"/>
            <a:ext cx="9601200" cy="4841240"/>
          </a:xfrm>
        </p:spPr>
        <p:txBody>
          <a:bodyPr/>
          <a:lstStyle/>
          <a:p>
            <a:pPr marL="457200" indent="-457200" algn="just">
              <a:buFont typeface="+mj-lt"/>
              <a:buAutoNum type="arabicPeriod"/>
            </a:pPr>
            <a:r>
              <a:rPr lang="es-ES" sz="1700" b="1" dirty="0"/>
              <a:t>Adaptación de la red de pluviales al cambio climático: </a:t>
            </a:r>
            <a:r>
              <a:rPr lang="es-ES" sz="1700" dirty="0"/>
              <a:t>Renovación de los colectores de drenaje adaptándolos a los caudales de pluviales.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1700" b="1" dirty="0"/>
              <a:t>Mejora de la movilidad peatonal: </a:t>
            </a:r>
            <a:r>
              <a:rPr lang="es-ES" sz="1700" dirty="0"/>
              <a:t>Adecuación para el tránsito peatonal del espacio público situado frente al Ayuntamiento, así como el acondicionamiento del mobiliario urbano asociado al espacio peatonal.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1700" b="1" dirty="0"/>
              <a:t>Embellecimiento de espacios públicos: </a:t>
            </a:r>
            <a:r>
              <a:rPr lang="es-ES" sz="1700" dirty="0"/>
              <a:t>Adecuación para la conexión de tráfico peatonal y rodado del espacio público situado frente al Ayuntamiento, así como el acondicionamiento del mobiliario urbano.</a:t>
            </a:r>
          </a:p>
          <a:p>
            <a:pPr marL="457200" indent="-457200">
              <a:buFont typeface="+mj-lt"/>
              <a:buAutoNum type="arabicPeriod"/>
            </a:pPr>
            <a:endParaRPr lang="es-ES" sz="1800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8B53B767-FFC1-2EFD-1920-099A10795D9F}"/>
              </a:ext>
            </a:extLst>
          </p:cNvPr>
          <p:cNvSpPr txBox="1">
            <a:spLocks/>
          </p:cNvSpPr>
          <p:nvPr/>
        </p:nvSpPr>
        <p:spPr>
          <a:xfrm>
            <a:off x="1371600" y="184355"/>
            <a:ext cx="9601200" cy="985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000" b="1" dirty="0"/>
              <a:t>Núcleo turístico de Polientes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0CB658B-1D4C-FA5E-BCF3-6F44E4C8952A}"/>
              </a:ext>
            </a:extLst>
          </p:cNvPr>
          <p:cNvSpPr txBox="1"/>
          <p:nvPr/>
        </p:nvSpPr>
        <p:spPr>
          <a:xfrm>
            <a:off x="640080" y="3905081"/>
            <a:ext cx="545592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0238" indent="-382588" algn="just">
              <a:buFont typeface="Wingdings" panose="05000000000000000000" pitchFamily="2" charset="2"/>
              <a:buChar char="Ø"/>
            </a:pPr>
            <a:r>
              <a:rPr lang="es-ES" sz="1700" dirty="0"/>
              <a:t>Área de </a:t>
            </a:r>
            <a:r>
              <a:rPr lang="es-ES" sz="1700" dirty="0" err="1"/>
              <a:t>semipeatonalización</a:t>
            </a:r>
            <a:r>
              <a:rPr lang="es-ES" sz="1700" dirty="0"/>
              <a:t>: 720,76 m² (37% de la superficie total).</a:t>
            </a:r>
          </a:p>
          <a:p>
            <a:pPr marL="247650" algn="just"/>
            <a:endParaRPr lang="es-ES" sz="1700" dirty="0"/>
          </a:p>
          <a:p>
            <a:pPr marL="630238" indent="-382588" algn="just">
              <a:buFont typeface="Wingdings" panose="05000000000000000000" pitchFamily="2" charset="2"/>
              <a:buChar char="Ø"/>
            </a:pPr>
            <a:r>
              <a:rPr lang="es-ES" sz="1700" dirty="0"/>
              <a:t>Preferencia de tránsito peatonal y limitación de la velocidad.</a:t>
            </a:r>
          </a:p>
          <a:p>
            <a:pPr marL="247650" algn="just"/>
            <a:endParaRPr lang="es-ES" sz="1700" dirty="0"/>
          </a:p>
          <a:p>
            <a:pPr marL="630238" indent="-382588" algn="just">
              <a:buFont typeface="Wingdings" panose="05000000000000000000" pitchFamily="2" charset="2"/>
              <a:buChar char="Ø"/>
            </a:pPr>
            <a:r>
              <a:rPr lang="es-ES" sz="1700" dirty="0"/>
              <a:t>Reparación los bancos existentes, sustitución de las losas deterioradas.</a:t>
            </a:r>
            <a:endParaRPr lang="es-ES" sz="1700" b="1" dirty="0"/>
          </a:p>
          <a:p>
            <a:endParaRPr lang="es-ES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6E28E52B-2744-59B0-1EC5-26AB36FC1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1" y="3122497"/>
            <a:ext cx="5273040" cy="3075104"/>
          </a:xfrm>
          <a:prstGeom prst="rect">
            <a:avLst/>
          </a:prstGeom>
        </p:spPr>
      </p:pic>
      <p:pic>
        <p:nvPicPr>
          <p:cNvPr id="2" name="0 Imagen" descr="Diagrama&#10;&#10;El contenido generado por IA puede ser incorrecto.">
            <a:extLst>
              <a:ext uri="{FF2B5EF4-FFF2-40B4-BE49-F238E27FC236}">
                <a16:creationId xmlns:a16="http://schemas.microsoft.com/office/drawing/2014/main" id="{8ECC7700-31E0-EEBA-E876-2F3102FD16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120" y="6326673"/>
            <a:ext cx="2178952" cy="451686"/>
          </a:xfrm>
          <a:prstGeom prst="rect">
            <a:avLst/>
          </a:prstGeom>
        </p:spPr>
      </p:pic>
      <p:pic>
        <p:nvPicPr>
          <p:cNvPr id="5" name="0 Imagen" descr="Texto&#10;&#10;El contenido generado por IA puede ser incorrecto.">
            <a:extLst>
              <a:ext uri="{FF2B5EF4-FFF2-40B4-BE49-F238E27FC236}">
                <a16:creationId xmlns:a16="http://schemas.microsoft.com/office/drawing/2014/main" id="{EDD064EC-2FE0-9287-E097-906E1F3975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555" y="6350377"/>
            <a:ext cx="1794400" cy="427982"/>
          </a:xfrm>
          <a:prstGeom prst="rect">
            <a:avLst/>
          </a:prstGeom>
        </p:spPr>
      </p:pic>
      <p:pic>
        <p:nvPicPr>
          <p:cNvPr id="7" name="Imagen 6" descr="Texto&#10;&#10;El contenido generado por IA puede ser incorrecto.">
            <a:extLst>
              <a:ext uri="{FF2B5EF4-FFF2-40B4-BE49-F238E27FC236}">
                <a16:creationId xmlns:a16="http://schemas.microsoft.com/office/drawing/2014/main" id="{41634815-0DC4-587F-2107-5919149F11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6338071"/>
            <a:ext cx="728446" cy="431644"/>
          </a:xfrm>
          <a:prstGeom prst="rect">
            <a:avLst/>
          </a:prstGeom>
        </p:spPr>
      </p:pic>
      <p:pic>
        <p:nvPicPr>
          <p:cNvPr id="8" name="Imagen 7" descr="Un dibujo de un perro&#10;&#10;El contenido generado por IA puede ser incorrecto.">
            <a:extLst>
              <a:ext uri="{FF2B5EF4-FFF2-40B4-BE49-F238E27FC236}">
                <a16:creationId xmlns:a16="http://schemas.microsoft.com/office/drawing/2014/main" id="{42A48FE3-5033-462B-9574-E1DC451C468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815" r="7638" b="2743"/>
          <a:stretch/>
        </p:blipFill>
        <p:spPr bwMode="auto">
          <a:xfrm>
            <a:off x="8892374" y="6338071"/>
            <a:ext cx="354469" cy="4976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34430814"/>
      </p:ext>
    </p:extLst>
  </p:cSld>
  <p:clrMapOvr>
    <a:masterClrMapping/>
  </p:clrMapOvr>
</p:sld>
</file>

<file path=ppt/theme/theme1.xml><?xml version="1.0" encoding="utf-8"?>
<a:theme xmlns:a="http://schemas.openxmlformats.org/drawingml/2006/main" name="Recorte">
  <a:themeElements>
    <a:clrScheme name="Recort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Recort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cort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TM10001105[[fn=Recorte]]</Template>
  <TotalTime>1325</TotalTime>
  <Words>1285</Words>
  <Application>Microsoft Office PowerPoint</Application>
  <PresentationFormat>Panorámica</PresentationFormat>
  <Paragraphs>170</Paragraphs>
  <Slides>19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Aptos</vt:lpstr>
      <vt:lpstr>Arial</vt:lpstr>
      <vt:lpstr>Franklin Gothic Book</vt:lpstr>
      <vt:lpstr>Wingdings</vt:lpstr>
      <vt:lpstr>Recorte</vt:lpstr>
      <vt:lpstr>PLAN DE SOSTENIBILIDAD TURÍSTICA DE VALDERREDIBLE</vt:lpstr>
      <vt:lpstr>Presentación de PowerPoint</vt:lpstr>
      <vt:lpstr>DEFINICIÓN</vt:lpstr>
      <vt:lpstr>OBJETIVOS</vt:lpstr>
      <vt:lpstr>EJES PROGRAMÁTICOS</vt:lpstr>
      <vt:lpstr>Presentación de PowerPoint</vt:lpstr>
      <vt:lpstr> PRINCIPALES PROYECTOS</vt:lpstr>
      <vt:lpstr>Núcleo turístico de Polientes</vt:lpstr>
      <vt:lpstr>Presentación de PowerPoint</vt:lpstr>
      <vt:lpstr>Presentación de PowerPoint</vt:lpstr>
      <vt:lpstr>Presentación de PowerPoint</vt:lpstr>
      <vt:lpstr>Recuperación de la red de caminos históricos</vt:lpstr>
      <vt:lpstr>Recuperación de la red de caminos históricos</vt:lpstr>
      <vt:lpstr>Recuperación de la red de caminos históricos</vt:lpstr>
      <vt:lpstr>Recuperación de la red de caminos históricos</vt:lpstr>
      <vt:lpstr>Área de interpretación y recepción de visitantes de los cañones del Ebro</vt:lpstr>
      <vt:lpstr>Área de interpretación y recepción de visitantes de los cañones del Ebro</vt:lpstr>
      <vt:lpstr>Otros proyectos previstos</vt:lpstr>
      <vt:lpstr>PLAN DE SOSTENIBILIDAD TURÍSTICA DE VALDERREDIBLE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Ivan Diaz valcuende</dc:creator>
  <cp:lastModifiedBy>Ivan Diaz valcuende</cp:lastModifiedBy>
  <cp:revision>16</cp:revision>
  <dcterms:created xsi:type="dcterms:W3CDTF">2025-07-25T08:18:24Z</dcterms:created>
  <dcterms:modified xsi:type="dcterms:W3CDTF">2025-08-28T12:20:59Z</dcterms:modified>
</cp:coreProperties>
</file>